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20"/>
  </p:notesMasterIdLst>
  <p:sldIdLst>
    <p:sldId id="296" r:id="rId2"/>
    <p:sldId id="258" r:id="rId3"/>
    <p:sldId id="267" r:id="rId4"/>
    <p:sldId id="268" r:id="rId5"/>
    <p:sldId id="269" r:id="rId6"/>
    <p:sldId id="270" r:id="rId7"/>
    <p:sldId id="263" r:id="rId8"/>
    <p:sldId id="295" r:id="rId9"/>
    <p:sldId id="284" r:id="rId10"/>
    <p:sldId id="266" r:id="rId11"/>
    <p:sldId id="287" r:id="rId12"/>
    <p:sldId id="292" r:id="rId13"/>
    <p:sldId id="293" r:id="rId14"/>
    <p:sldId id="294" r:id="rId15"/>
    <p:sldId id="288" r:id="rId16"/>
    <p:sldId id="290" r:id="rId17"/>
    <p:sldId id="291" r:id="rId18"/>
    <p:sldId id="297" r:id="rId19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53"/>
    <p:restoredTop sz="91429"/>
  </p:normalViewPr>
  <p:slideViewPr>
    <p:cSldViewPr>
      <p:cViewPr varScale="1">
        <p:scale>
          <a:sx n="87" d="100"/>
          <a:sy n="87" d="100"/>
        </p:scale>
        <p:origin x="849" y="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34D88-8C3B-844B-92B6-49699E1D2959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69988"/>
            <a:ext cx="421322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2BC10-D2DA-B74A-9EB9-AC1E60DE96C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793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2BC10-D2DA-B74A-9EB9-AC1E60DE96CD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324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>
              <a:defRPr/>
            </a:pPr>
            <a:fld id="{2388C409-53F8-E14E-AA14-0BA017900C39}" type="slidenum">
              <a:rPr lang="en-US" altLang="en-US" smtClean="0">
                <a:latin typeface="Arial" charset="0"/>
              </a:rPr>
              <a:pPr>
                <a:defRPr/>
              </a:pPr>
              <a:t>8</a:t>
            </a:fld>
            <a:endParaRPr lang="en-US" altLang="en-US" dirty="0">
              <a:latin typeface="Arial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80245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DE8E5-56D4-4134-A7C8-31EE01DC0E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B4B6F4-6B92-4E0D-BC8F-8D11B22679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7B681-432C-4085-B44D-4F5CC360C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CB8DB-B995-4A1A-87A1-2D2B16965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45C4D9-912E-498B-A8F7-9320F037C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79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06786-1EA9-4FF3-AD6C-6D9D383D0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C0BC0-4642-402A-9B2F-AC5BA0209D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75B3E-2871-4D97-B82A-DCE37E15C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30E01-AE5D-4F88-A6E4-3E21E11A0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E1319-44EB-492C-9C19-23E01EC65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252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A2FDE-8F89-49C0-ACEE-0A66CE4A0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0326D9-2AB3-4E77-9642-985F2FE9F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7A54B-0302-425E-AFF4-D20A0368B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B02C59-EE27-4561-82F6-17CCE3075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76D603-37C2-487A-8C81-72FFA9A52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391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C0A08-FD1E-41B7-81F6-99C3320BC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08596-C1A4-40BA-BC0F-D2B316844A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DE110D-2BB8-47E3-8CB7-E4022B0405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5E0971-1616-4191-9080-A46D989E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7CFEB8-10D8-42E0-83E8-D9D2A3F6C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1B8608-803A-4436-90BF-9D966D37F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63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C661D-AE83-4816-952E-FDD68B9C4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A6D325-1F52-4893-8C9D-353A1EF9AA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C45C5E-BACE-45E3-A888-0B4C2AF1C2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802369-BB18-43A0-B687-7C88BE6AAF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DAB31E-45E0-469C-AA2A-146CD2FE4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4FAC53-A0C8-4C58-A4BD-82E0E02EE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F1916A-1D7A-49D5-942C-18E960A54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B5769-D4BD-4B5F-9A78-F40825513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5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83C34-3F7F-466B-9A28-E5C3E94C6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7169CF-C966-46F8-A1B7-347AC70A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BAEC0B-4D48-4410-8F54-2A13F5599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8E770F-91E9-4DD5-9300-9F773FFDE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60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246315-D6F4-4DB2-8ECE-B70455D5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E43F8F-0CEC-48C6-968D-8589F7A41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8B6CB-4F23-4D93-8655-802D67AB3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962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F6086-B4E0-4707-B9D5-F400FFFA8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F3456-8ED3-40C8-89DA-409EA8540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9A9F40-2629-415F-9D75-8339DEBD8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982DB7-1F54-402B-9EBF-A773D059E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E7D852-9E2F-40C8-8E95-2F777ED2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414DD2-625D-4275-A620-CDB47330C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347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835A5-AD47-4BCD-AA63-92F7B1902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4A4368-4D78-4153-8ED3-7563014C37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0D1D2-8264-4047-9B7C-7FB1B1CFD8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6B4E8A-2D94-42D1-9F26-705D5B1D5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46C64-DB5B-44DD-A0A5-26B9A7008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486E65-92A4-47B4-9190-1C1B9795B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408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E3209-74EA-4BC4-8530-5AB0F1FC3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E9CBD6-0A08-4F12-9F75-DD795B2358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33E74-4977-4485-9E5B-9205FEE85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DC735-8C75-4497-B189-A4A6467E2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36D129-1DCE-45B7-A819-4029F4946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84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BF3AB2-7F4B-43F0-81F1-C8AF23B6ED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FD9C6-4DA3-4B43-BC14-BB5D3DB3ED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51760-3E5F-4A0A-A43A-415A79A42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13E11-F6B2-47A4-9A30-C71CE7718537}" type="datetimeFigureOut">
              <a:rPr lang="en-US" smtClean="0"/>
              <a:t>20-Oct-17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E2C62-CBCF-4450-81F8-78BAF311A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730F3-11EC-4B47-A0D0-40FE41AE4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8AAB3-F823-4D32-9E76-2B998E8C91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310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0"/>
          <p:cNvSpPr>
            <a:spLocks noGrp="1" noChangeArrowheads="1"/>
          </p:cNvSpPr>
          <p:nvPr>
            <p:ph type="dt" sz="half" idx="10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ftr" sz="quarter" idx="11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88C2F-B430-CD47-81B3-37C36CF95C8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9114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DCF363-5A71-4F46-A98D-92288C1BB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DAAD8-55FC-419A-AF83-F812EFC6F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1AC5B-E3D1-4923-90D2-C7A0E9032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88223-AFB5-443E-8C76-CE0202D6F911}" type="datetimeFigureOut">
              <a:rPr lang="en-US" smtClean="0"/>
              <a:t>20-Oct-17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5C71B-543A-45C9-8CE0-3237BECA11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2875E-20E2-49BA-B46A-2D3D0777AD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7BF5A-3570-4D77-B5B5-74E1172784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EEB4BA-E725-4D6F-80B5-9F08F4DD17C7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6" y="0"/>
            <a:ext cx="677333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069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xxonglobal.com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nfo@bexxongloba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6" name="Content Placeholder 5" descr="A picture containing wall, indoor, object&#10;&#10;Description generated with very high confidence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000" r="-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FE860FF-6214-458C-B8B6-840D3D4BD8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079A69E-2DBC-4FA4-8495-9B37C56A910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F80B1E9-A8C1-4802-BFFD-7FC81CD2112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/>
            <a:r>
              <a:rPr lang="en-US" sz="2400" b="1">
                <a:solidFill>
                  <a:schemeClr val="bg1"/>
                </a:solidFill>
              </a:rPr>
              <a:t> Optecoat™ By Fireside Coatings </a:t>
            </a:r>
            <a:r>
              <a:rPr lang="en-US" sz="2400">
                <a:solidFill>
                  <a:schemeClr val="bg1"/>
                </a:solidFill>
              </a:rPr>
              <a:t> </a:t>
            </a:r>
            <a:r>
              <a:rPr lang="en-US" sz="2400" b="1">
                <a:solidFill>
                  <a:schemeClr val="bg1"/>
                </a:solidFill>
              </a:rPr>
              <a:t>Sprayed-on Ceramic Protection</a:t>
            </a:r>
          </a:p>
        </p:txBody>
      </p:sp>
    </p:spTree>
    <p:extLst>
      <p:ext uri="{BB962C8B-B14F-4D97-AF65-F5344CB8AC3E}">
        <p14:creationId xmlns:p14="http://schemas.microsoft.com/office/powerpoint/2010/main" val="1915193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wall, indoor, bathroom&#10;&#10;Description generated with very high confidenc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554" r="2" b="2"/>
          <a:stretch/>
        </p:blipFill>
        <p:spPr>
          <a:xfrm>
            <a:off x="3477006" y="640082"/>
            <a:ext cx="5187246" cy="5577837"/>
          </a:xfrm>
          <a:prstGeom prst="rect">
            <a:avLst/>
          </a:prstGeom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6" y="629266"/>
            <a:ext cx="2750280" cy="1676603"/>
          </a:xfrm>
        </p:spPr>
        <p:txBody>
          <a:bodyPr>
            <a:normAutofit/>
          </a:bodyPr>
          <a:lstStyle/>
          <a:p>
            <a:r>
              <a:rPr lang="en-US" sz="2600"/>
              <a:t>CFB Boiler Tube Wastage</a:t>
            </a:r>
            <a:br>
              <a:rPr lang="en-US" sz="2600"/>
            </a:br>
            <a:r>
              <a:rPr lang="en-US" sz="2600"/>
              <a:t>Erosion/Corrosion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97" y="2438400"/>
            <a:ext cx="2750278" cy="3785419"/>
          </a:xfrm>
        </p:spPr>
        <p:txBody>
          <a:bodyPr>
            <a:normAutofit/>
          </a:bodyPr>
          <a:lstStyle/>
          <a:p>
            <a:r>
              <a:rPr lang="en-US" sz="1600" b="1"/>
              <a:t>Erosion</a:t>
            </a:r>
            <a:r>
              <a:rPr lang="en-US" sz="1600"/>
              <a:t>: function of particle density, velocity, shape, size, speed, quantity </a:t>
            </a:r>
          </a:p>
          <a:p>
            <a:r>
              <a:rPr lang="en-US" sz="1600" b="1"/>
              <a:t>High solids </a:t>
            </a:r>
            <a:r>
              <a:rPr lang="en-US" sz="1600"/>
              <a:t>in flue gas will cause erosion. </a:t>
            </a:r>
          </a:p>
          <a:p>
            <a:r>
              <a:rPr lang="en-US" sz="1600" b="1"/>
              <a:t>Velocity</a:t>
            </a:r>
            <a:r>
              <a:rPr lang="en-US" sz="1600"/>
              <a:t> at cyclone inlet can be as high as (30m/sec). </a:t>
            </a:r>
          </a:p>
          <a:p>
            <a:r>
              <a:rPr lang="en-US" sz="1600"/>
              <a:t> Particle “</a:t>
            </a:r>
            <a:r>
              <a:rPr lang="en-US" sz="1600" b="1"/>
              <a:t>angle of attack</a:t>
            </a:r>
            <a:r>
              <a:rPr lang="en-US" sz="1600"/>
              <a:t>” also  greatly affects the erosion rate </a:t>
            </a:r>
          </a:p>
          <a:p>
            <a:pPr marL="114300" indent="0">
              <a:buNone/>
            </a:pP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901612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490" y="2316480"/>
            <a:ext cx="370332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581" r="22684" b="-1"/>
          <a:stretch/>
        </p:blipFill>
        <p:spPr>
          <a:xfrm>
            <a:off x="4409136" y="10"/>
            <a:ext cx="4734863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490" y="365125"/>
            <a:ext cx="3840085" cy="1692794"/>
          </a:xfrm>
        </p:spPr>
        <p:txBody>
          <a:bodyPr>
            <a:normAutofit/>
          </a:bodyPr>
          <a:lstStyle/>
          <a:p>
            <a:r>
              <a:rPr lang="en-US"/>
              <a:t>CFB Tube Wastage</a:t>
            </a:r>
            <a:br>
              <a:rPr lang="en-US" dirty="0"/>
            </a:br>
            <a:r>
              <a:rPr lang="en-US"/>
              <a:t>Lower Combustor Erosion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490" y="2575034"/>
            <a:ext cx="3840085" cy="3462228"/>
          </a:xfrm>
        </p:spPr>
        <p:txBody>
          <a:bodyPr>
            <a:normAutofit/>
          </a:bodyPr>
          <a:lstStyle/>
          <a:p>
            <a:r>
              <a:rPr lang="en-US" sz="1600" b="1"/>
              <a:t>Erosion</a:t>
            </a:r>
            <a:r>
              <a:rPr lang="en-US" sz="1600"/>
              <a:t>: Also influenced by:</a:t>
            </a:r>
          </a:p>
          <a:p>
            <a:pPr lvl="1"/>
            <a:r>
              <a:rPr lang="en-US" sz="1600"/>
              <a:t>The flow of solids down the waterwall</a:t>
            </a:r>
          </a:p>
          <a:p>
            <a:pPr lvl="1"/>
            <a:r>
              <a:rPr lang="en-US" sz="1600"/>
              <a:t>The geometry of the combustor wall.</a:t>
            </a:r>
          </a:p>
          <a:p>
            <a:r>
              <a:rPr lang="en-US" sz="1600"/>
              <a:t>Solids </a:t>
            </a:r>
            <a:r>
              <a:rPr lang="en-US" sz="1600" b="1"/>
              <a:t>flow down the furnace wall </a:t>
            </a:r>
            <a:r>
              <a:rPr lang="en-US" sz="1600"/>
              <a:t>at a typical velocity of 1-2 m/sec. for small boilers and as much as 6-7 m/sec. for very large boilers.</a:t>
            </a:r>
          </a:p>
        </p:txBody>
      </p:sp>
    </p:spTree>
    <p:extLst>
      <p:ext uri="{BB962C8B-B14F-4D97-AF65-F5344CB8AC3E}">
        <p14:creationId xmlns:p14="http://schemas.microsoft.com/office/powerpoint/2010/main" val="389803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64F6814-96D5-4463-898E-405CC0C4014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2" y="321176"/>
            <a:ext cx="538068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view of a bathroom stall&#10;&#10;Description generated with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788" r="-4" b="-4"/>
          <a:stretch/>
        </p:blipFill>
        <p:spPr>
          <a:xfrm>
            <a:off x="5872163" y="2828925"/>
            <a:ext cx="3031807" cy="3388994"/>
          </a:xfrm>
          <a:prstGeom prst="rect">
            <a:avLst/>
          </a:prstGeom>
        </p:spPr>
      </p:pic>
      <p:pic>
        <p:nvPicPr>
          <p:cNvPr id="6" name="Picture 5" descr="A picture containing indoor, sitting&#10;&#10;Description generated with high confidence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334" r="6" b="6"/>
          <a:stretch/>
        </p:blipFill>
        <p:spPr>
          <a:xfrm>
            <a:off x="5872163" y="306909"/>
            <a:ext cx="3031807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137" y="640263"/>
            <a:ext cx="4653738" cy="1344975"/>
          </a:xfrm>
        </p:spPr>
        <p:txBody>
          <a:bodyPr>
            <a:normAutofit/>
          </a:bodyPr>
          <a:lstStyle/>
          <a:p>
            <a:r>
              <a:rPr lang="en-US" sz="3200"/>
              <a:t>CFB Tube Wastage</a:t>
            </a:r>
            <a:br>
              <a:rPr lang="en-US" sz="3200"/>
            </a:br>
            <a:r>
              <a:rPr lang="en-US" sz="3200" dirty="0"/>
              <a:t>Lower Combustor Erosion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136" y="2121762"/>
            <a:ext cx="4653738" cy="3626917"/>
          </a:xfrm>
        </p:spPr>
        <p:txBody>
          <a:bodyPr>
            <a:normAutofit/>
          </a:bodyPr>
          <a:lstStyle/>
          <a:p>
            <a:r>
              <a:rPr lang="en-US" dirty="0"/>
              <a:t>Abrupt changes in the downward solids flow cause erosion. </a:t>
            </a:r>
          </a:p>
          <a:p>
            <a:r>
              <a:rPr lang="en-US" dirty="0"/>
              <a:t>These changes can be caused by the waterwall /refractory interface, protruding instrumentation or irregularities and weld defects in membranes and tube welds.</a:t>
            </a:r>
          </a:p>
        </p:txBody>
      </p:sp>
    </p:spTree>
    <p:extLst>
      <p:ext uri="{BB962C8B-B14F-4D97-AF65-F5344CB8AC3E}">
        <p14:creationId xmlns:p14="http://schemas.microsoft.com/office/powerpoint/2010/main" val="117925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64F6814-96D5-4463-898E-405CC0C4014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2" y="321176"/>
            <a:ext cx="538068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red, building&#10;&#10;Description generated with high confidenc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554" r="15571" b="-4"/>
          <a:stretch/>
        </p:blipFill>
        <p:spPr>
          <a:xfrm>
            <a:off x="5872163" y="2828925"/>
            <a:ext cx="3031807" cy="3388994"/>
          </a:xfrm>
          <a:prstGeom prst="rect">
            <a:avLst/>
          </a:prstGeom>
        </p:spPr>
      </p:pic>
      <p:pic>
        <p:nvPicPr>
          <p:cNvPr id="5" name="Picture 4" descr="A picture containing indoor, sitting, weapon&#10;&#10;Description generated with high confidenc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75" r="10329"/>
          <a:stretch/>
        </p:blipFill>
        <p:spPr>
          <a:xfrm>
            <a:off x="5872163" y="306909"/>
            <a:ext cx="3031807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137" y="640263"/>
            <a:ext cx="4653738" cy="1344975"/>
          </a:xfrm>
        </p:spPr>
        <p:txBody>
          <a:bodyPr>
            <a:normAutofit/>
          </a:bodyPr>
          <a:lstStyle/>
          <a:p>
            <a:r>
              <a:rPr lang="en-US" sz="3500"/>
              <a:t>CFB Tube Wastage</a:t>
            </a:r>
            <a:br>
              <a:rPr lang="en-US" sz="3500"/>
            </a:br>
            <a:r>
              <a:rPr lang="en-US" sz="3500"/>
              <a:t>Corrosion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136" y="2121762"/>
            <a:ext cx="4653738" cy="3626917"/>
          </a:xfrm>
        </p:spPr>
        <p:txBody>
          <a:bodyPr>
            <a:normAutofit/>
          </a:bodyPr>
          <a:lstStyle/>
          <a:p>
            <a:r>
              <a:rPr lang="en-US" dirty="0"/>
              <a:t>Can be caused from fuels that create corrosive gases such as chlorine and sulfur .</a:t>
            </a:r>
          </a:p>
          <a:p>
            <a:r>
              <a:rPr lang="en-US" dirty="0"/>
              <a:t>Induced corrosion deposits containing molten salts, etc.</a:t>
            </a:r>
          </a:p>
          <a:p>
            <a:r>
              <a:rPr lang="en-US" dirty="0"/>
              <a:t>Dew point corrosion.</a:t>
            </a:r>
          </a:p>
        </p:txBody>
      </p:sp>
    </p:spTree>
    <p:extLst>
      <p:ext uri="{BB962C8B-B14F-4D97-AF65-F5344CB8AC3E}">
        <p14:creationId xmlns:p14="http://schemas.microsoft.com/office/powerpoint/2010/main" val="113169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, wall&#10;&#10;Description generated with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68" r="9091" b="3423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24CD679-7405-4CD3-A92A-9469F279A5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3" y="321176"/>
            <a:ext cx="430169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103" y="640263"/>
            <a:ext cx="3915950" cy="1344975"/>
          </a:xfrm>
        </p:spPr>
        <p:txBody>
          <a:bodyPr>
            <a:normAutofit/>
          </a:bodyPr>
          <a:lstStyle/>
          <a:p>
            <a:r>
              <a:rPr lang="en-US" sz="3500"/>
              <a:t>Maintenance Options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582" y="2121763"/>
            <a:ext cx="3926618" cy="3773010"/>
          </a:xfrm>
        </p:spPr>
        <p:txBody>
          <a:bodyPr>
            <a:normAutofit/>
          </a:bodyPr>
          <a:lstStyle/>
          <a:p>
            <a:r>
              <a:rPr lang="en-US"/>
              <a:t>Tube replacement</a:t>
            </a:r>
          </a:p>
          <a:p>
            <a:r>
              <a:rPr lang="en-US"/>
              <a:t>Weld overlay (laser, GMAW, Spray Fuse)</a:t>
            </a:r>
          </a:p>
          <a:p>
            <a:r>
              <a:rPr lang="en-US"/>
              <a:t>Tube repairs</a:t>
            </a:r>
          </a:p>
          <a:p>
            <a:r>
              <a:rPr lang="en-US"/>
              <a:t>Design changes</a:t>
            </a:r>
          </a:p>
          <a:p>
            <a:r>
              <a:rPr lang="en-US"/>
              <a:t>Thermal spray</a:t>
            </a:r>
          </a:p>
          <a:p>
            <a:r>
              <a:rPr lang="en-US"/>
              <a:t>Thermal spray</a:t>
            </a:r>
          </a:p>
          <a:p>
            <a:r>
              <a:rPr lang="en-US" b="1"/>
              <a:t>Ceramics</a:t>
            </a:r>
          </a:p>
        </p:txBody>
      </p:sp>
    </p:spTree>
    <p:extLst>
      <p:ext uri="{BB962C8B-B14F-4D97-AF65-F5344CB8AC3E}">
        <p14:creationId xmlns:p14="http://schemas.microsoft.com/office/powerpoint/2010/main" val="2292313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64F6814-96D5-4463-898E-405CC0C4014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2" y="321176"/>
            <a:ext cx="538068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ceiling&#10;&#10;Description generated with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680" r="19460" b="-2"/>
          <a:stretch/>
        </p:blipFill>
        <p:spPr>
          <a:xfrm>
            <a:off x="5872163" y="2828925"/>
            <a:ext cx="3031807" cy="3388994"/>
          </a:xfrm>
          <a:prstGeom prst="rect">
            <a:avLst/>
          </a:prstGeom>
        </p:spPr>
      </p:pic>
      <p:pic>
        <p:nvPicPr>
          <p:cNvPr id="4" name="Picture 3" descr="A picture containing wall, indoor, object&#10;&#10;Description generated with very high confidence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73" r="2" b="2"/>
          <a:stretch/>
        </p:blipFill>
        <p:spPr>
          <a:xfrm>
            <a:off x="5872163" y="306909"/>
            <a:ext cx="3031807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137" y="640263"/>
            <a:ext cx="4653738" cy="1344975"/>
          </a:xfrm>
        </p:spPr>
        <p:txBody>
          <a:bodyPr>
            <a:normAutofit/>
          </a:bodyPr>
          <a:lstStyle/>
          <a:p>
            <a:r>
              <a:rPr lang="en-US" sz="3000" b="1"/>
              <a:t>Fireside Coatings Optecoat™ </a:t>
            </a:r>
            <a:br>
              <a:rPr lang="en-US" sz="3000" b="1"/>
            </a:br>
            <a:r>
              <a:rPr lang="en-US" sz="3000"/>
              <a:t> </a:t>
            </a:r>
            <a:r>
              <a:rPr lang="en-US" sz="3000" b="1"/>
              <a:t>Sprayed-on Ceramic Coating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136" y="2121762"/>
            <a:ext cx="4653738" cy="3626917"/>
          </a:xfrm>
        </p:spPr>
        <p:txBody>
          <a:bodyPr>
            <a:normAutofit/>
          </a:bodyPr>
          <a:lstStyle/>
          <a:p>
            <a:r>
              <a:rPr lang="en-US" dirty="0"/>
              <a:t>Erosion/corrosion resistant ceramic</a:t>
            </a:r>
          </a:p>
          <a:p>
            <a:r>
              <a:rPr lang="en-US" dirty="0"/>
              <a:t>High temperature resistance</a:t>
            </a:r>
          </a:p>
          <a:p>
            <a:r>
              <a:rPr lang="en-US" dirty="0"/>
              <a:t>Fast application rates</a:t>
            </a:r>
          </a:p>
          <a:p>
            <a:r>
              <a:rPr lang="en-US" dirty="0"/>
              <a:t>Visual inspection aid</a:t>
            </a:r>
          </a:p>
          <a:p>
            <a:r>
              <a:rPr lang="en-US" dirty="0"/>
              <a:t>Cost effective</a:t>
            </a:r>
          </a:p>
        </p:txBody>
      </p:sp>
    </p:spTree>
    <p:extLst>
      <p:ext uri="{BB962C8B-B14F-4D97-AF65-F5344CB8AC3E}">
        <p14:creationId xmlns:p14="http://schemas.microsoft.com/office/powerpoint/2010/main" val="1691982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12" name="Rectangle 1495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E02F3C71-C981-4614-98EA-D6C494F8091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2" y="321176"/>
            <a:ext cx="538068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508" name="Picture 1" descr="A picture containing wall, indoor, object&#10;&#10;Description generated with high confidence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163" y="3655567"/>
            <a:ext cx="3031807" cy="173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163" y="957240"/>
            <a:ext cx="3031807" cy="98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6137" y="640263"/>
            <a:ext cx="4653738" cy="1344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defRPr/>
            </a:pPr>
            <a:r>
              <a:rPr lang="en-US" altLang="en-US" sz="3500"/>
              <a:t>   What is Optecoat™?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6136" y="2121762"/>
            <a:ext cx="4653738" cy="362691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-228600" defTabSz="914400">
              <a:defRPr/>
            </a:pPr>
            <a:endParaRPr lang="en-US" altLang="en-US" sz="1800"/>
          </a:p>
          <a:p>
            <a:pPr indent="-228600" defTabSz="914400">
              <a:defRPr/>
            </a:pPr>
            <a:r>
              <a:rPr lang="en-US" altLang="en-US" sz="1800"/>
              <a:t>Spray-on (dual-color) ceramic coating</a:t>
            </a:r>
          </a:p>
          <a:p>
            <a:pPr indent="-228600" defTabSz="914400">
              <a:defRPr/>
            </a:pPr>
            <a:r>
              <a:rPr lang="en-US" altLang="en-US" sz="1800"/>
              <a:t>Verifiable and cost effective maintenance option</a:t>
            </a:r>
          </a:p>
          <a:p>
            <a:pPr indent="-228600" defTabSz="914400">
              <a:defRPr/>
            </a:pPr>
            <a:r>
              <a:rPr lang="en-US" altLang="en-US" sz="1800"/>
              <a:t>Optecoat will extend tube life and improve equipment performance and reliability.</a:t>
            </a:r>
          </a:p>
          <a:p>
            <a:pPr indent="-228600" defTabSz="914400">
              <a:defRPr/>
            </a:pPr>
            <a:r>
              <a:rPr lang="en-US" altLang="en-US" sz="1800"/>
              <a:t>The Optecoat technology was designed based on over 40 years of practical “on site” experience both in the US and internationally. </a:t>
            </a:r>
          </a:p>
          <a:p>
            <a:pPr marL="0" indent="-228600" defTabSz="914400">
              <a:defRPr/>
            </a:pPr>
            <a:r>
              <a:rPr lang="en-US" altLang="en-US" sz="1800"/>
              <a:t> </a:t>
            </a:r>
          </a:p>
          <a:p>
            <a:pPr marL="0" indent="-228600" defTabSz="914400">
              <a:defRPr/>
            </a:pPr>
            <a:r>
              <a:rPr lang="en-US" altLang="en-US" sz="1800"/>
              <a:t> </a:t>
            </a:r>
          </a:p>
          <a:p>
            <a:pPr marL="0" indent="-228600" defTabSz="914400">
              <a:defRPr/>
            </a:pPr>
            <a:endParaRPr lang="en-US" altLang="en-US" sz="1800"/>
          </a:p>
          <a:p>
            <a:pPr indent="-228600" defTabSz="914400">
              <a:defRPr/>
            </a:pPr>
            <a:endParaRPr lang="en-US" altLang="en-US" sz="1800"/>
          </a:p>
          <a:p>
            <a:pPr indent="-228600" defTabSz="914400">
              <a:defRPr/>
            </a:pPr>
            <a:endParaRPr lang="en-US" altLang="en-US" sz="1800"/>
          </a:p>
          <a:p>
            <a:pPr indent="-228600" defTabSz="914400">
              <a:defRPr/>
            </a:pPr>
            <a:endParaRPr lang="en-US" altLang="en-US" sz="1800" b="1" u="sng"/>
          </a:p>
          <a:p>
            <a:pPr indent="-228600" defTabSz="914400">
              <a:buClr>
                <a:srgbClr val="FFFF00"/>
              </a:buClr>
              <a:defRPr/>
            </a:pPr>
            <a:endParaRPr lang="en-US" altLang="en-US" sz="1800" b="1"/>
          </a:p>
        </p:txBody>
      </p:sp>
    </p:spTree>
    <p:extLst>
      <p:ext uri="{BB962C8B-B14F-4D97-AF65-F5344CB8AC3E}">
        <p14:creationId xmlns:p14="http://schemas.microsoft.com/office/powerpoint/2010/main" val="1514535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pic>
        <p:nvPicPr>
          <p:cNvPr id="4" name="Content Placeholder 3" descr="A picture containing curtain, indoor, wall&#10;&#10;Description generated with very high confidenc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FE860FF-6214-458C-B8B6-840D3D4BD8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tx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079A69E-2DBC-4FA4-8495-9B37C56A910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F80B1E9-A8C1-4802-BFFD-7FC81CD2112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/>
            <a:r>
              <a:rPr lang="en-US" sz="2200" b="1">
                <a:solidFill>
                  <a:schemeClr val="bg1"/>
                </a:solidFill>
              </a:rPr>
              <a:t>Optecoat™ Ceramic Protection</a:t>
            </a:r>
            <a:br>
              <a:rPr lang="en-US" sz="2200">
                <a:solidFill>
                  <a:schemeClr val="bg1"/>
                </a:solidFill>
              </a:rPr>
            </a:br>
            <a:r>
              <a:rPr lang="en-US" sz="2200">
                <a:solidFill>
                  <a:schemeClr val="bg1"/>
                </a:solidFill>
              </a:rPr>
              <a:t>For CFB boilers</a:t>
            </a:r>
          </a:p>
        </p:txBody>
      </p:sp>
    </p:spTree>
    <p:extLst>
      <p:ext uri="{BB962C8B-B14F-4D97-AF65-F5344CB8AC3E}">
        <p14:creationId xmlns:p14="http://schemas.microsoft.com/office/powerpoint/2010/main" val="4260961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ndoor, building, bathroom, wall&#10;&#10;Description generated with very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24" r="192" b="626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24CD679-7405-4CD3-A92A-9469F279A5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3" y="321176"/>
            <a:ext cx="430169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103" y="640263"/>
            <a:ext cx="3915950" cy="1344975"/>
          </a:xfrm>
        </p:spPr>
        <p:txBody>
          <a:bodyPr>
            <a:normAutofit/>
          </a:bodyPr>
          <a:lstStyle/>
          <a:p>
            <a:r>
              <a:rPr lang="en-US" sz="3000"/>
              <a:t>Case History- AG Processing (AGP)</a:t>
            </a:r>
            <a:br>
              <a:rPr lang="en-US" sz="3000"/>
            </a:br>
            <a:r>
              <a:rPr lang="en-US" sz="3000"/>
              <a:t>Hastings, Nebraska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582" y="2121763"/>
            <a:ext cx="3926618" cy="377301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B&amp;W design in operation since 2009.</a:t>
            </a:r>
          </a:p>
          <a:p>
            <a:r>
              <a:rPr lang="en-US" dirty="0"/>
              <a:t>Design fuel – powder river basin coal (PRB)</a:t>
            </a:r>
          </a:p>
          <a:p>
            <a:r>
              <a:rPr lang="en-US" dirty="0"/>
              <a:t>Steam Flow – 311,000 lb./h</a:t>
            </a:r>
          </a:p>
          <a:p>
            <a:r>
              <a:rPr lang="en-US" dirty="0"/>
              <a:t>Steam pressure – 150 psig</a:t>
            </a:r>
          </a:p>
          <a:p>
            <a:r>
              <a:rPr lang="en-US" dirty="0"/>
              <a:t>Steam temp. 440°F</a:t>
            </a:r>
          </a:p>
          <a:p>
            <a:r>
              <a:rPr lang="en-US" dirty="0"/>
              <a:t>Issue tube erosion causing</a:t>
            </a:r>
          </a:p>
          <a:p>
            <a:pPr marL="114300" indent="0">
              <a:buNone/>
            </a:pPr>
            <a:r>
              <a:rPr lang="en-US" dirty="0"/>
              <a:t>    periodic tube failures.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689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, wall, bathroom, floor&#10;&#10;Description generated with very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49" t="8018" r="1589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24CD679-7405-4CD3-A92A-9469F279A5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3" y="321176"/>
            <a:ext cx="430169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103" y="640263"/>
            <a:ext cx="3915950" cy="1344975"/>
          </a:xfrm>
        </p:spPr>
        <p:txBody>
          <a:bodyPr>
            <a:normAutofit/>
          </a:bodyPr>
          <a:lstStyle/>
          <a:p>
            <a:r>
              <a:rPr lang="en-US" sz="3500"/>
              <a:t>AG Processing</a:t>
            </a:r>
            <a:br>
              <a:rPr lang="en-US" sz="3500"/>
            </a:br>
            <a:r>
              <a:rPr lang="en-US" sz="3500"/>
              <a:t>Hastings, Nebraska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582" y="2121763"/>
            <a:ext cx="3926618" cy="377301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Application 2014– 420+ square meters sprayed on ceramic coating</a:t>
            </a:r>
          </a:p>
          <a:p>
            <a:r>
              <a:rPr lang="en-US" dirty="0"/>
              <a:t>Product- Fireside OpteCoat™ erosion resistant duel color application</a:t>
            </a:r>
          </a:p>
          <a:p>
            <a:r>
              <a:rPr lang="en-US" dirty="0"/>
              <a:t>200 micron thick base coat 200 micron thick top coat (16 mils)</a:t>
            </a:r>
          </a:p>
        </p:txBody>
      </p:sp>
    </p:spTree>
    <p:extLst>
      <p:ext uri="{BB962C8B-B14F-4D97-AF65-F5344CB8AC3E}">
        <p14:creationId xmlns:p14="http://schemas.microsoft.com/office/powerpoint/2010/main" val="533363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uilding with a metal gate&#10;&#10;Description generated with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17" r="9698" b="747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24CD679-7405-4CD3-A92A-9469F279A5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3" y="321176"/>
            <a:ext cx="430169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103" y="640263"/>
            <a:ext cx="3915950" cy="1344975"/>
          </a:xfrm>
        </p:spPr>
        <p:txBody>
          <a:bodyPr>
            <a:normAutofit/>
          </a:bodyPr>
          <a:lstStyle/>
          <a:p>
            <a:r>
              <a:rPr lang="en-US" sz="3500"/>
              <a:t>AG Processing</a:t>
            </a:r>
            <a:br>
              <a:rPr lang="en-US" sz="3500"/>
            </a:br>
            <a:r>
              <a:rPr lang="en-US" sz="3500"/>
              <a:t>Hastings, Nebraska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45582" y="2121763"/>
            <a:ext cx="3926618" cy="3773010"/>
          </a:xfrm>
        </p:spPr>
        <p:txBody>
          <a:bodyPr>
            <a:normAutofit/>
          </a:bodyPr>
          <a:lstStyle/>
          <a:p>
            <a:r>
              <a:rPr lang="en-US" dirty="0"/>
              <a:t>Water walls were inspected and all tube repairs were completed.</a:t>
            </a:r>
          </a:p>
          <a:p>
            <a:r>
              <a:rPr lang="en-US" dirty="0"/>
              <a:t>Tube walls were abrasive blasted with 20/40 garnet to achieve a NACE 1 white blast condition and a 75µ surface profile.</a:t>
            </a:r>
          </a:p>
          <a:p>
            <a:r>
              <a:rPr lang="en-US" dirty="0"/>
              <a:t>Surface profile was completed in 24 hours. (2-12 hour shifts) using three blast machines.</a:t>
            </a:r>
          </a:p>
        </p:txBody>
      </p:sp>
    </p:spTree>
    <p:extLst>
      <p:ext uri="{BB962C8B-B14F-4D97-AF65-F5344CB8AC3E}">
        <p14:creationId xmlns:p14="http://schemas.microsoft.com/office/powerpoint/2010/main" val="1431706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64F6814-96D5-4463-898E-405CC0C4014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2" y="321176"/>
            <a:ext cx="538068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green&#10;&#10;Description generated with very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512" r="-3" b="-3"/>
          <a:stretch/>
        </p:blipFill>
        <p:spPr>
          <a:xfrm>
            <a:off x="5872163" y="2828925"/>
            <a:ext cx="3031807" cy="3388994"/>
          </a:xfrm>
          <a:prstGeom prst="rect">
            <a:avLst/>
          </a:prstGeom>
        </p:spPr>
      </p:pic>
      <p:pic>
        <p:nvPicPr>
          <p:cNvPr id="3" name="Picture 2" descr="A picture containing indoor, wall, bathroom, building&#10;&#10;Description generated with very high confidence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1"/>
          <a:stretch/>
        </p:blipFill>
        <p:spPr>
          <a:xfrm>
            <a:off x="5872163" y="306909"/>
            <a:ext cx="3031807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137" y="640263"/>
            <a:ext cx="4653738" cy="1344975"/>
          </a:xfrm>
        </p:spPr>
        <p:txBody>
          <a:bodyPr>
            <a:normAutofit/>
          </a:bodyPr>
          <a:lstStyle/>
          <a:p>
            <a:r>
              <a:rPr lang="en-US" sz="3500"/>
              <a:t>AG Processing</a:t>
            </a:r>
            <a:br>
              <a:rPr lang="en-US" sz="3500"/>
            </a:br>
            <a:r>
              <a:rPr lang="en-US" sz="3500"/>
              <a:t>Hastings, Nebraska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16136" y="2121762"/>
            <a:ext cx="4653738" cy="3626917"/>
          </a:xfrm>
        </p:spPr>
        <p:txBody>
          <a:bodyPr>
            <a:normAutofit/>
          </a:bodyPr>
          <a:lstStyle/>
          <a:p>
            <a:r>
              <a:rPr lang="en-US" dirty="0"/>
              <a:t>The Optecoat™ ceramic coating was applied to the water wall tubes including at the refractory/ tube wall interface.</a:t>
            </a:r>
          </a:p>
          <a:p>
            <a:r>
              <a:rPr lang="en-US" dirty="0"/>
              <a:t>Ceramic coating was also applied to the hanging pendants in the upper furnace.</a:t>
            </a:r>
          </a:p>
          <a:p>
            <a:r>
              <a:rPr lang="en-US" dirty="0"/>
              <a:t>The ceramic application was completed in 23 hours utilizing 2 Airless spray systems.</a:t>
            </a:r>
          </a:p>
        </p:txBody>
      </p:sp>
    </p:spTree>
    <p:extLst>
      <p:ext uri="{BB962C8B-B14F-4D97-AF65-F5344CB8AC3E}">
        <p14:creationId xmlns:p14="http://schemas.microsoft.com/office/powerpoint/2010/main" val="239837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green curtain&#10;&#10;Description generated with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182" t="5187" b="390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24CD679-7405-4CD3-A92A-9469F279A5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3" y="321176"/>
            <a:ext cx="430169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103" y="640263"/>
            <a:ext cx="3915950" cy="1344975"/>
          </a:xfrm>
        </p:spPr>
        <p:txBody>
          <a:bodyPr>
            <a:normAutofit/>
          </a:bodyPr>
          <a:lstStyle/>
          <a:p>
            <a:r>
              <a:rPr lang="en-US" sz="3500"/>
              <a:t>AG Processing</a:t>
            </a:r>
            <a:br>
              <a:rPr lang="en-US" sz="3500"/>
            </a:br>
            <a:r>
              <a:rPr lang="en-US" sz="3500"/>
              <a:t>Hastings, Nebraska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45582" y="2121763"/>
            <a:ext cx="3926618" cy="3773010"/>
          </a:xfrm>
        </p:spPr>
        <p:txBody>
          <a:bodyPr>
            <a:normAutofit/>
          </a:bodyPr>
          <a:lstStyle/>
          <a:p>
            <a:r>
              <a:rPr lang="en-US" dirty="0"/>
              <a:t>After Optecoat™ completion, the coating was allowed to dry at an ambient temperature of between 12.2º -16.7ºC  for 28 hours before normal boiler start up procedures were followed. </a:t>
            </a:r>
          </a:p>
        </p:txBody>
      </p:sp>
    </p:spTree>
    <p:extLst>
      <p:ext uri="{BB962C8B-B14F-4D97-AF65-F5344CB8AC3E}">
        <p14:creationId xmlns:p14="http://schemas.microsoft.com/office/powerpoint/2010/main" val="13830998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urtain, bathroom, indoor, wall&#10;&#10;Description generated with very high confidence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567" r="6332" b="1"/>
          <a:stretch/>
        </p:blipFill>
        <p:spPr>
          <a:xfrm>
            <a:off x="3479292" y="10"/>
            <a:ext cx="5664708" cy="6857990"/>
          </a:xfrm>
          <a:prstGeom prst="rect">
            <a:avLst/>
          </a:prstGeom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6" y="629266"/>
            <a:ext cx="2738601" cy="1676603"/>
          </a:xfrm>
        </p:spPr>
        <p:txBody>
          <a:bodyPr>
            <a:normAutofit/>
          </a:bodyPr>
          <a:lstStyle/>
          <a:p>
            <a:r>
              <a:rPr lang="en-US"/>
              <a:t>AG Processing</a:t>
            </a:r>
            <a:br>
              <a:rPr lang="en-US" dirty="0"/>
            </a:br>
            <a:r>
              <a:rPr lang="en-US"/>
              <a:t>Hastings, Nebraska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98" y="2438400"/>
            <a:ext cx="2738599" cy="3785419"/>
          </a:xfrm>
        </p:spPr>
        <p:txBody>
          <a:bodyPr>
            <a:normAutofit/>
          </a:bodyPr>
          <a:lstStyle/>
          <a:p>
            <a:endParaRPr lang="en-US" sz="1600"/>
          </a:p>
          <a:p>
            <a:r>
              <a:rPr lang="en-US" sz="1600"/>
              <a:t>After the Optecoat™ application the boiler experienced no new tube leaks and no down time due to tube failures. </a:t>
            </a:r>
          </a:p>
          <a:p>
            <a:r>
              <a:rPr lang="en-US" sz="1600"/>
              <a:t>During the next scheduled inspection the Optecoat™ was in good condition showing minimal coating loss. Consequently additional areas were coated based on the coatings exceptional performance.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297620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AG Processing</a:t>
            </a:r>
            <a:br>
              <a:rPr lang="en-US" dirty="0"/>
            </a:br>
            <a:r>
              <a:rPr lang="en-US" sz="3200" dirty="0"/>
              <a:t>Hastings, Nebraska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01000" cy="5434500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Since the original Optecoat™ application over 3 years ago, other tube areas have been ceramic coated in the boiler. Areas of corrosion in the precipitator have also been coated.</a:t>
            </a:r>
          </a:p>
          <a:p>
            <a:endParaRPr lang="en-US" dirty="0"/>
          </a:p>
          <a:p>
            <a:pPr marL="114300" indent="0">
              <a:buNone/>
            </a:pPr>
            <a:r>
              <a:rPr lang="en-US" dirty="0"/>
              <a:t>&gt; Original Optecoat as applied             &gt; Condition after I year run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757" y="3721480"/>
            <a:ext cx="3352800" cy="28369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2" y="3733800"/>
            <a:ext cx="3581400" cy="284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9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64F6814-96D5-4463-898E-405CC0C4014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2" y="321176"/>
            <a:ext cx="5380685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2907" b="3"/>
          <a:stretch/>
        </p:blipFill>
        <p:spPr>
          <a:xfrm>
            <a:off x="5872163" y="2828925"/>
            <a:ext cx="3031807" cy="3388994"/>
          </a:xfrm>
          <a:prstGeom prst="rect">
            <a:avLst/>
          </a:prstGeom>
        </p:spPr>
      </p:pic>
      <p:pic>
        <p:nvPicPr>
          <p:cNvPr id="8" name="Picture 7" descr="A picture containing window blind&#10;&#10;Description generated with high confidence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27" b="6"/>
          <a:stretch/>
        </p:blipFill>
        <p:spPr>
          <a:xfrm>
            <a:off x="5872163" y="306909"/>
            <a:ext cx="3031807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137" y="640263"/>
            <a:ext cx="4653738" cy="1344975"/>
          </a:xfrm>
        </p:spPr>
        <p:txBody>
          <a:bodyPr>
            <a:normAutofit/>
          </a:bodyPr>
          <a:lstStyle/>
          <a:p>
            <a:r>
              <a:rPr lang="en-US" sz="350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136" y="2121762"/>
            <a:ext cx="4653738" cy="3626917"/>
          </a:xfrm>
        </p:spPr>
        <p:txBody>
          <a:bodyPr>
            <a:normAutofit/>
          </a:bodyPr>
          <a:lstStyle/>
          <a:p>
            <a:pPr marL="457200" indent="-342900"/>
            <a:r>
              <a:rPr lang="en-US" dirty="0"/>
              <a:t>Fireside ceramic coatings are currently being used in CFB boilers to reduce erosion and corrosion of fireside boiler tubes.</a:t>
            </a:r>
          </a:p>
          <a:p>
            <a:pPr marL="457200" indent="-342900"/>
            <a:r>
              <a:rPr lang="en-US" dirty="0"/>
              <a:t>Use of Optecoat™ can be a cost effective maintenance option for CFB boilers.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403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red and white sign&#10;&#10;Description generated with very high confidence">
            <a:extLst>
              <a:ext uri="{FF2B5EF4-FFF2-40B4-BE49-F238E27FC236}">
                <a16:creationId xmlns:a16="http://schemas.microsoft.com/office/drawing/2014/main" id="{23825DAF-698D-452B-BB59-551BC0A326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2" r="9091" b="13116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24CD679-7405-4CD3-A92A-9469F279A5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52663" y="321176"/>
            <a:ext cx="430169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873E90-619B-45C9-B7E5-77C0F2A0F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103" y="640263"/>
            <a:ext cx="3915950" cy="1344975"/>
          </a:xfrm>
        </p:spPr>
        <p:txBody>
          <a:bodyPr>
            <a:normAutofit/>
          </a:bodyPr>
          <a:lstStyle/>
          <a:p>
            <a:r>
              <a:rPr lang="en-US" sz="3500"/>
              <a:t>Contact us…..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860B0-1661-4BC0-806C-744E73BAC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582" y="2121763"/>
            <a:ext cx="3926618" cy="3773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900" dirty="0"/>
              <a:t>Bexxon Global Pte Ltd</a:t>
            </a:r>
          </a:p>
          <a:p>
            <a:pPr marL="0" indent="0">
              <a:buNone/>
            </a:pPr>
            <a:r>
              <a:rPr lang="en-US" sz="1900" dirty="0"/>
              <a:t>50 Ubi Crescent, #01-08 Ubi Techpark</a:t>
            </a:r>
          </a:p>
          <a:p>
            <a:pPr marL="0" indent="0">
              <a:buNone/>
            </a:pPr>
            <a:r>
              <a:rPr lang="en-US" sz="1900" dirty="0"/>
              <a:t>Singapore, </a:t>
            </a:r>
          </a:p>
          <a:p>
            <a:pPr marL="0" indent="0">
              <a:buNone/>
            </a:pPr>
            <a:r>
              <a:rPr lang="en-US" sz="1900" dirty="0"/>
              <a:t>O: +65 62520237   </a:t>
            </a:r>
            <a:r>
              <a:rPr lang="en-US" sz="1900" dirty="0">
                <a:hlinkClick r:id="rId3"/>
              </a:rPr>
              <a:t>www.bexxonglobal.com</a:t>
            </a:r>
            <a:r>
              <a:rPr lang="en-US" sz="1900" dirty="0"/>
              <a:t> </a:t>
            </a:r>
            <a:r>
              <a:rPr lang="en-US" sz="1900" dirty="0">
                <a:hlinkClick r:id="rId4"/>
              </a:rPr>
              <a:t>info@bexxonglobal.com</a:t>
            </a:r>
            <a:r>
              <a:rPr lang="en-US" sz="1900" dirty="0"/>
              <a:t> </a:t>
            </a:r>
          </a:p>
          <a:p>
            <a:pPr marL="0" indent="0">
              <a:buNone/>
            </a:pPr>
            <a:endParaRPr lang="en-US" sz="1900" dirty="0"/>
          </a:p>
          <a:p>
            <a:pPr marL="0" indent="0">
              <a:buNone/>
            </a:pPr>
            <a:r>
              <a:rPr lang="en-US" sz="1900" dirty="0"/>
              <a:t>Fireside Coatings</a:t>
            </a:r>
          </a:p>
          <a:p>
            <a:pPr marL="0" indent="0">
              <a:buNone/>
            </a:pPr>
            <a:r>
              <a:rPr lang="en-ID" sz="1900" dirty="0"/>
              <a:t>Jacksonville, Florida 32244</a:t>
            </a:r>
          </a:p>
          <a:p>
            <a:pPr marL="0" indent="0">
              <a:buNone/>
            </a:pPr>
            <a:r>
              <a:rPr lang="en-ID" sz="1900" dirty="0"/>
              <a:t>USA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858456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1191</TotalTime>
  <Words>695</Words>
  <Application>Microsoft Office PowerPoint</Application>
  <PresentationFormat>On-screen Show (4:3)</PresentationFormat>
  <Paragraphs>91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 Optecoat™ By Fireside Coatings  Sprayed-on Ceramic Protection</vt:lpstr>
      <vt:lpstr>CFB Boiler Tube Wastage Erosion/Corrosion</vt:lpstr>
      <vt:lpstr>CFB Tube Wastage Lower Combustor Erosion</vt:lpstr>
      <vt:lpstr>CFB Tube Wastage Lower Combustor Erosion</vt:lpstr>
      <vt:lpstr>CFB Tube Wastage Corrosion</vt:lpstr>
      <vt:lpstr>Maintenance Options</vt:lpstr>
      <vt:lpstr>Fireside Coatings Optecoat™   Sprayed-on Ceramic Coating</vt:lpstr>
      <vt:lpstr>   What is Optecoat™?</vt:lpstr>
      <vt:lpstr>Optecoat™ Ceramic Protection For CFB boilers</vt:lpstr>
      <vt:lpstr>Case History- AG Processing (AGP) Hastings, Nebraska</vt:lpstr>
      <vt:lpstr>AG Processing Hastings, Nebraska</vt:lpstr>
      <vt:lpstr>AG Processing Hastings, Nebraska</vt:lpstr>
      <vt:lpstr>AG Processing Hastings, Nebraska</vt:lpstr>
      <vt:lpstr>AG Processing Hastings, Nebraska</vt:lpstr>
      <vt:lpstr>AG Processing Hastings, Nebraska</vt:lpstr>
      <vt:lpstr>AG Processing Hastings, Nebraska</vt:lpstr>
      <vt:lpstr>CONCLUSIONS</vt:lpstr>
      <vt:lpstr>Contact us…..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Industrial Coating Options for Circ</dc:title>
  <dc:creator>elloyd</dc:creator>
  <cp:lastModifiedBy>STEPHEN JAMES BOOTH</cp:lastModifiedBy>
  <cp:revision>139</cp:revision>
  <cp:lastPrinted>2015-08-16T15:49:01Z</cp:lastPrinted>
  <dcterms:created xsi:type="dcterms:W3CDTF">2015-08-16T14:17:55Z</dcterms:created>
  <dcterms:modified xsi:type="dcterms:W3CDTF">2017-10-20T09:48:29Z</dcterms:modified>
</cp:coreProperties>
</file>